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ef5c88e553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ef5c88e55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ef5c88e55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ef5c88e55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ef5c88e553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ef5c88e55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ef5c88e55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ef5c88e55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ef5c88e553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ef5c88e553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ef5c88e553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ef5c88e553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ef5c88e553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ef5c88e553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ef5c88e55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ef5c88e55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f052437af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f052437af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ef5c88e5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ef5c88e5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ef5c88e55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ef5c88e55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ec0c11eb9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ec0c11eb9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ec0c11eb90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ec0c11eb90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ec0c11eb90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ec0c11eb90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ef5c88e55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ef5c88e55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ef5c88e55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ef5c88e55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ef5c88e553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ef5c88e553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69250" y="72475"/>
            <a:ext cx="8520600" cy="2693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Lecture 146</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85000"/>
          </a:bodyPr>
          <a:lstStyle/>
          <a:p>
            <a:pPr indent="0" lvl="0" marL="0" rtl="0" algn="ctr">
              <a:spcBef>
                <a:spcPts val="0"/>
              </a:spcBef>
              <a:spcAft>
                <a:spcPts val="0"/>
              </a:spcAft>
              <a:buNone/>
            </a:pPr>
            <a:r>
              <a:rPr lang="en-GB"/>
              <a:t>Generalized Algorithm for Solving Space Partition Constraints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Code generation strategy</a:t>
            </a:r>
            <a:endParaRPr/>
          </a:p>
        </p:txBody>
      </p:sp>
      <p:sp>
        <p:nvSpPr>
          <p:cNvPr id="119" name="Google Shape;119;p22"/>
          <p:cNvSpPr txBox="1"/>
          <p:nvPr>
            <p:ph idx="1" type="body"/>
          </p:nvPr>
        </p:nvSpPr>
        <p:spPr>
          <a:xfrm>
            <a:off x="474025" y="1152475"/>
            <a:ext cx="45774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Execute the statement only if its the correct processor.</a:t>
            </a:r>
            <a:endParaRPr/>
          </a:p>
          <a:p>
            <a:pPr indent="-342900" lvl="0" marL="457200" rtl="0" algn="l">
              <a:spcBef>
                <a:spcPts val="0"/>
              </a:spcBef>
              <a:spcAft>
                <a:spcPts val="0"/>
              </a:spcAft>
              <a:buSzPts val="1800"/>
              <a:buChar char="●"/>
            </a:pPr>
            <a:r>
              <a:rPr lang="en-GB"/>
              <a:t>Check for p == i-j-1 and p == i-j.</a:t>
            </a:r>
            <a:endParaRPr/>
          </a:p>
          <a:p>
            <a:pPr indent="-342900" lvl="0" marL="457200" rtl="0" algn="l">
              <a:spcBef>
                <a:spcPts val="0"/>
              </a:spcBef>
              <a:spcAft>
                <a:spcPts val="0"/>
              </a:spcAft>
              <a:buSzPts val="1800"/>
              <a:buChar char="●"/>
            </a:pPr>
            <a:r>
              <a:rPr lang="en-GB"/>
              <a:t>How do we identify the UB and LB of p? Use Fourier Motzkin method.</a:t>
            </a:r>
            <a:endParaRPr/>
          </a:p>
          <a:p>
            <a:pPr indent="-342900" lvl="0" marL="457200" rtl="0" algn="l">
              <a:spcBef>
                <a:spcPts val="0"/>
              </a:spcBef>
              <a:spcAft>
                <a:spcPts val="0"/>
              </a:spcAft>
              <a:buSzPts val="1800"/>
              <a:buChar char="●"/>
            </a:pPr>
            <a:r>
              <a:rPr lang="en-GB"/>
              <a:t>Predicates are coming from the mapping function for the processor.</a:t>
            </a:r>
            <a:endParaRPr/>
          </a:p>
        </p:txBody>
      </p:sp>
      <p:pic>
        <p:nvPicPr>
          <p:cNvPr id="120" name="Google Shape;120;p22"/>
          <p:cNvPicPr preferRelativeResize="0"/>
          <p:nvPr/>
        </p:nvPicPr>
        <p:blipFill>
          <a:blip r:embed="rId3">
            <a:alphaModFix/>
          </a:blip>
          <a:stretch>
            <a:fillRect/>
          </a:stretch>
        </p:blipFill>
        <p:spPr>
          <a:xfrm>
            <a:off x="5447725" y="1232175"/>
            <a:ext cx="3254475" cy="3282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Space Partition Algo Code sketch</a:t>
            </a:r>
            <a:endParaRPr/>
          </a:p>
        </p:txBody>
      </p:sp>
      <p:sp>
        <p:nvSpPr>
          <p:cNvPr id="126" name="Google Shape;126;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GB"/>
              <a:t>Generate outer loops for pid with depth equal to max rank of the coefficient matrix Ci across all statements si.</a:t>
            </a:r>
            <a:endParaRPr/>
          </a:p>
          <a:p>
            <a:pPr indent="-342900" lvl="0" marL="457200" rtl="0" algn="l">
              <a:spcBef>
                <a:spcPts val="0"/>
              </a:spcBef>
              <a:spcAft>
                <a:spcPts val="0"/>
              </a:spcAft>
              <a:buSzPts val="1800"/>
              <a:buAutoNum type="arabicPeriod"/>
            </a:pPr>
            <a:r>
              <a:rPr lang="en-GB"/>
              <a:t>Identify lower and upper bound for each dimension of the pid.</a:t>
            </a:r>
            <a:endParaRPr/>
          </a:p>
          <a:p>
            <a:pPr indent="-317500" lvl="1" marL="914400" rtl="0" algn="l">
              <a:spcBef>
                <a:spcPts val="0"/>
              </a:spcBef>
              <a:spcAft>
                <a:spcPts val="0"/>
              </a:spcAft>
              <a:buSzPts val="1400"/>
              <a:buAutoNum type="alphaLcPeriod"/>
            </a:pPr>
            <a:r>
              <a:rPr lang="en-GB"/>
              <a:t>Do this for each statement separately.</a:t>
            </a:r>
            <a:endParaRPr/>
          </a:p>
          <a:p>
            <a:pPr indent="-317500" lvl="1" marL="914400" rtl="0" algn="l">
              <a:spcBef>
                <a:spcPts val="0"/>
              </a:spcBef>
              <a:spcAft>
                <a:spcPts val="0"/>
              </a:spcAft>
              <a:buSzPts val="1400"/>
              <a:buAutoNum type="alphaLcPeriod"/>
            </a:pPr>
            <a:r>
              <a:rPr lang="en-GB"/>
              <a:t>Take union of all convex ranges to get one convex range.</a:t>
            </a:r>
            <a:endParaRPr/>
          </a:p>
          <a:p>
            <a:pPr indent="-342900" lvl="0" marL="457200" rtl="0" algn="l">
              <a:spcBef>
                <a:spcPts val="0"/>
              </a:spcBef>
              <a:spcAft>
                <a:spcPts val="0"/>
              </a:spcAft>
              <a:buSzPts val="1800"/>
              <a:buAutoNum type="arabicPeriod"/>
            </a:pPr>
            <a:r>
              <a:rPr lang="en-GB"/>
              <a:t>Paste the original program after predicating each statement, so that only the desired statement iteration indices are executed for the given processor.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E.g </a:t>
            </a:r>
            <a:endParaRPr/>
          </a:p>
        </p:txBody>
      </p:sp>
      <p:sp>
        <p:nvSpPr>
          <p:cNvPr id="132" name="Google Shape;132;p24"/>
          <p:cNvSpPr txBox="1"/>
          <p:nvPr>
            <p:ph idx="1" type="body"/>
          </p:nvPr>
        </p:nvSpPr>
        <p:spPr>
          <a:xfrm>
            <a:off x="311700" y="1152475"/>
            <a:ext cx="4081800" cy="36543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GB"/>
              <a:t>Inferring</a:t>
            </a:r>
            <a:r>
              <a:rPr lang="en-GB"/>
              <a:t> the range of process index.</a:t>
            </a:r>
            <a:endParaRPr/>
          </a:p>
          <a:p>
            <a:pPr indent="0" lvl="0" marL="0" rtl="0" algn="l">
              <a:spcBef>
                <a:spcPts val="1200"/>
              </a:spcBef>
              <a:spcAft>
                <a:spcPts val="0"/>
              </a:spcAft>
              <a:buNone/>
            </a:pPr>
            <a:r>
              <a:rPr lang="en-GB"/>
              <a:t>We use Gaussian Elimination to remove i, and Fourier Motzkin for s1 to project 0 &lt;= j &lt;= 100 on 0 &lt;= p+j+1 &lt;=100.</a:t>
            </a:r>
            <a:endParaRPr/>
          </a:p>
          <a:p>
            <a:pPr indent="0" lvl="0" marL="0" rtl="0" algn="l">
              <a:spcBef>
                <a:spcPts val="1200"/>
              </a:spcBef>
              <a:spcAft>
                <a:spcPts val="0"/>
              </a:spcAft>
              <a:buNone/>
            </a:pPr>
            <a:r>
              <a:rPr lang="en-GB"/>
              <a:t>We get p &lt;=99 and p&gt;=-101.</a:t>
            </a:r>
            <a:endParaRPr/>
          </a:p>
          <a:p>
            <a:pPr indent="0" lvl="0" marL="0" rtl="0" algn="l">
              <a:spcBef>
                <a:spcPts val="1200"/>
              </a:spcBef>
              <a:spcAft>
                <a:spcPts val="0"/>
              </a:spcAft>
              <a:buNone/>
            </a:pPr>
            <a:r>
              <a:rPr lang="en-GB"/>
              <a:t>Similarly, if we do the same for s2, we would get p &lt;= 100 and p&gt;= -100.</a:t>
            </a:r>
            <a:endParaRPr/>
          </a:p>
          <a:p>
            <a:pPr indent="0" lvl="0" marL="0" rtl="0" algn="l">
              <a:spcBef>
                <a:spcPts val="1200"/>
              </a:spcBef>
              <a:spcAft>
                <a:spcPts val="1200"/>
              </a:spcAft>
              <a:buNone/>
            </a:pPr>
            <a:r>
              <a:rPr lang="en-GB"/>
              <a:t>We take the union of the above 2 derived inequalities, we get p&gt;= -101 and p &lt;= 100.</a:t>
            </a:r>
            <a:endParaRPr/>
          </a:p>
        </p:txBody>
      </p:sp>
      <p:pic>
        <p:nvPicPr>
          <p:cNvPr id="133" name="Google Shape;133;p24"/>
          <p:cNvPicPr preferRelativeResize="0"/>
          <p:nvPr/>
        </p:nvPicPr>
        <p:blipFill>
          <a:blip r:embed="rId3">
            <a:alphaModFix/>
          </a:blip>
          <a:stretch>
            <a:fillRect/>
          </a:stretch>
        </p:blipFill>
        <p:spPr>
          <a:xfrm>
            <a:off x="4489500" y="1170125"/>
            <a:ext cx="4311749" cy="3654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311700" y="445025"/>
            <a:ext cx="8520600" cy="1684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sz="5200"/>
              <a:t>              </a:t>
            </a:r>
            <a:endParaRPr sz="5200"/>
          </a:p>
          <a:p>
            <a:pPr indent="0" lvl="0" marL="0" rtl="0" algn="l">
              <a:spcBef>
                <a:spcPts val="0"/>
              </a:spcBef>
              <a:spcAft>
                <a:spcPts val="0"/>
              </a:spcAft>
              <a:buNone/>
            </a:pPr>
            <a:r>
              <a:rPr lang="en-GB" sz="5200"/>
              <a:t>               </a:t>
            </a:r>
            <a:r>
              <a:rPr lang="en-GB" sz="5200"/>
              <a:t>Lecture 148</a:t>
            </a:r>
            <a:endParaRPr sz="5200"/>
          </a:p>
        </p:txBody>
      </p:sp>
      <p:sp>
        <p:nvSpPr>
          <p:cNvPr id="139" name="Google Shape;139;p25"/>
          <p:cNvSpPr txBox="1"/>
          <p:nvPr>
            <p:ph idx="1" type="body"/>
          </p:nvPr>
        </p:nvSpPr>
        <p:spPr>
          <a:xfrm>
            <a:off x="311700" y="2193250"/>
            <a:ext cx="8520600" cy="2375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sz="2300">
                <a:solidFill>
                  <a:schemeClr val="dk1"/>
                </a:solidFill>
                <a:highlight>
                  <a:srgbClr val="F9F9F9"/>
                </a:highlight>
                <a:latin typeface="Roboto"/>
                <a:ea typeface="Roboto"/>
                <a:cs typeface="Roboto"/>
                <a:sym typeface="Roboto"/>
              </a:rPr>
              <a:t>Tightening the Loop Bounds for Synchronization Free Parallelism.</a:t>
            </a:r>
            <a:endParaRPr sz="2300">
              <a:solidFill>
                <a:schemeClr val="dk1"/>
              </a:solidFill>
              <a:highlight>
                <a:srgbClr val="F9F9F9"/>
              </a:highlight>
              <a:latin typeface="Roboto"/>
              <a:ea typeface="Roboto"/>
              <a:cs typeface="Roboto"/>
              <a:sym typeface="Roboto"/>
            </a:endParaRPr>
          </a:p>
          <a:p>
            <a:pPr indent="0" lvl="0" marL="0" rtl="0" algn="l">
              <a:spcBef>
                <a:spcPts val="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Tightening loop bounds</a:t>
            </a:r>
            <a:endParaRPr/>
          </a:p>
        </p:txBody>
      </p:sp>
      <p:sp>
        <p:nvSpPr>
          <p:cNvPr id="145" name="Google Shape;145;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1"/>
                </a:solidFill>
                <a:highlight>
                  <a:srgbClr val="F9F9F9"/>
                </a:highlight>
                <a:latin typeface="Roboto"/>
                <a:ea typeface="Roboto"/>
                <a:cs typeface="Roboto"/>
                <a:sym typeface="Roboto"/>
              </a:rPr>
              <a:t>Our strategy to find the best possible reorganized loop :</a:t>
            </a:r>
            <a:endParaRPr>
              <a:solidFill>
                <a:schemeClr val="dk1"/>
              </a:solidFill>
              <a:highlight>
                <a:srgbClr val="F9F9F9"/>
              </a:highlight>
              <a:latin typeface="Roboto"/>
              <a:ea typeface="Roboto"/>
              <a:cs typeface="Roboto"/>
              <a:sym typeface="Roboto"/>
            </a:endParaRPr>
          </a:p>
          <a:p>
            <a:pPr indent="-342900" lvl="0" marL="457200" rtl="0" algn="l">
              <a:spcBef>
                <a:spcPts val="0"/>
              </a:spcBef>
              <a:spcAft>
                <a:spcPts val="0"/>
              </a:spcAft>
              <a:buClr>
                <a:schemeClr val="dk1"/>
              </a:buClr>
              <a:buSzPts val="1800"/>
              <a:buFont typeface="Roboto"/>
              <a:buChar char="●"/>
            </a:pPr>
            <a:r>
              <a:rPr lang="en-GB">
                <a:solidFill>
                  <a:schemeClr val="dk1"/>
                </a:solidFill>
                <a:highlight>
                  <a:srgbClr val="F9F9F9"/>
                </a:highlight>
                <a:latin typeface="Roboto"/>
                <a:ea typeface="Roboto"/>
                <a:cs typeface="Roboto"/>
                <a:sym typeface="Roboto"/>
              </a:rPr>
              <a:t>Identify the space </a:t>
            </a:r>
            <a:r>
              <a:rPr lang="en-GB">
                <a:solidFill>
                  <a:schemeClr val="dk1"/>
                </a:solidFill>
                <a:highlight>
                  <a:srgbClr val="F9F9F9"/>
                </a:highlight>
                <a:latin typeface="Roboto"/>
                <a:ea typeface="Roboto"/>
                <a:cs typeface="Roboto"/>
                <a:sym typeface="Roboto"/>
              </a:rPr>
              <a:t>partitioning</a:t>
            </a:r>
            <a:r>
              <a:rPr lang="en-GB">
                <a:solidFill>
                  <a:schemeClr val="dk1"/>
                </a:solidFill>
                <a:highlight>
                  <a:srgbClr val="F9F9F9"/>
                </a:highlight>
                <a:latin typeface="Roboto"/>
                <a:ea typeface="Roboto"/>
                <a:cs typeface="Roboto"/>
                <a:sym typeface="Roboto"/>
              </a:rPr>
              <a:t> constraint.</a:t>
            </a:r>
            <a:endParaRPr>
              <a:solidFill>
                <a:schemeClr val="dk1"/>
              </a:solidFill>
              <a:highlight>
                <a:srgbClr val="F9F9F9"/>
              </a:highlight>
              <a:latin typeface="Roboto"/>
              <a:ea typeface="Roboto"/>
              <a:cs typeface="Roboto"/>
              <a:sym typeface="Roboto"/>
            </a:endParaRPr>
          </a:p>
          <a:p>
            <a:pPr indent="-342900" lvl="0" marL="457200" rtl="0" algn="l">
              <a:spcBef>
                <a:spcPts val="0"/>
              </a:spcBef>
              <a:spcAft>
                <a:spcPts val="0"/>
              </a:spcAft>
              <a:buClr>
                <a:schemeClr val="dk1"/>
              </a:buClr>
              <a:buSzPts val="1800"/>
              <a:buFont typeface="Roboto"/>
              <a:buChar char="●"/>
            </a:pPr>
            <a:r>
              <a:rPr lang="en-GB">
                <a:solidFill>
                  <a:schemeClr val="dk1"/>
                </a:solidFill>
                <a:highlight>
                  <a:srgbClr val="F9F9F9"/>
                </a:highlight>
                <a:latin typeface="Roboto"/>
                <a:ea typeface="Roboto"/>
                <a:cs typeface="Roboto"/>
                <a:sym typeface="Roboto"/>
              </a:rPr>
              <a:t>Solve the space partitioning constraint to obtain max-rank affine function from iteration space to processor space.</a:t>
            </a:r>
            <a:endParaRPr>
              <a:solidFill>
                <a:schemeClr val="dk1"/>
              </a:solidFill>
              <a:highlight>
                <a:srgbClr val="F9F9F9"/>
              </a:highlight>
              <a:latin typeface="Roboto"/>
              <a:ea typeface="Roboto"/>
              <a:cs typeface="Roboto"/>
              <a:sym typeface="Roboto"/>
            </a:endParaRPr>
          </a:p>
          <a:p>
            <a:pPr indent="-342900" lvl="0" marL="457200" rtl="0" algn="l">
              <a:spcBef>
                <a:spcPts val="0"/>
              </a:spcBef>
              <a:spcAft>
                <a:spcPts val="0"/>
              </a:spcAft>
              <a:buClr>
                <a:schemeClr val="dk1"/>
              </a:buClr>
              <a:buSzPts val="1800"/>
              <a:buFont typeface="Roboto"/>
              <a:buChar char="●"/>
            </a:pPr>
            <a:r>
              <a:rPr lang="en-GB">
                <a:solidFill>
                  <a:schemeClr val="dk1"/>
                </a:solidFill>
                <a:highlight>
                  <a:srgbClr val="F9F9F9"/>
                </a:highlight>
                <a:latin typeface="Roboto"/>
                <a:ea typeface="Roboto"/>
                <a:cs typeface="Roboto"/>
                <a:sym typeface="Roboto"/>
              </a:rPr>
              <a:t>Code-gen that makes the outer processor loops parallel, inner loops sequential and predicates the iteration/processor validity criteria.</a:t>
            </a:r>
            <a:endParaRPr>
              <a:solidFill>
                <a:schemeClr val="dk1"/>
              </a:solidFill>
              <a:highlight>
                <a:srgbClr val="F9F9F9"/>
              </a:highlight>
              <a:latin typeface="Roboto"/>
              <a:ea typeface="Roboto"/>
              <a:cs typeface="Roboto"/>
              <a:sym typeface="Roboto"/>
            </a:endParaRPr>
          </a:p>
          <a:p>
            <a:pPr indent="0" lvl="0" marL="0" rtl="0" algn="l">
              <a:spcBef>
                <a:spcPts val="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Motivation</a:t>
            </a:r>
            <a:endParaRPr/>
          </a:p>
        </p:txBody>
      </p:sp>
      <p:sp>
        <p:nvSpPr>
          <p:cNvPr id="151" name="Google Shape;151;p27"/>
          <p:cNvSpPr txBox="1"/>
          <p:nvPr>
            <p:ph idx="1" type="body"/>
          </p:nvPr>
        </p:nvSpPr>
        <p:spPr>
          <a:xfrm>
            <a:off x="311700" y="1152475"/>
            <a:ext cx="41172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Innermost loop will execute for 1 value of j, given a p, i.</a:t>
            </a:r>
            <a:endParaRPr/>
          </a:p>
          <a:p>
            <a:pPr indent="0" lvl="0" marL="0" rtl="0" algn="l">
              <a:spcBef>
                <a:spcPts val="1200"/>
              </a:spcBef>
              <a:spcAft>
                <a:spcPts val="0"/>
              </a:spcAft>
              <a:buNone/>
            </a:pPr>
            <a:r>
              <a:rPr lang="en-GB"/>
              <a:t>Why do we need to iterate 100 times for j unnecessarily ?</a:t>
            </a:r>
            <a:endParaRPr/>
          </a:p>
          <a:p>
            <a:pPr indent="0" lvl="0" marL="0" rtl="0" algn="l">
              <a:spcBef>
                <a:spcPts val="1200"/>
              </a:spcBef>
              <a:spcAft>
                <a:spcPts val="0"/>
              </a:spcAft>
              <a:buNone/>
            </a:pPr>
            <a:r>
              <a:rPr lang="en-GB"/>
              <a:t>Most of them are empty iterations.</a:t>
            </a:r>
            <a:endParaRPr/>
          </a:p>
          <a:p>
            <a:pPr indent="0" lvl="0" marL="0" rtl="0" algn="l">
              <a:spcBef>
                <a:spcPts val="1200"/>
              </a:spcBef>
              <a:spcAft>
                <a:spcPts val="1200"/>
              </a:spcAft>
              <a:buNone/>
            </a:pPr>
            <a:r>
              <a:rPr lang="en-GB"/>
              <a:t>We want to tighten the loops, i.e reduce the amount of work without changing the meaning of the program.</a:t>
            </a:r>
            <a:endParaRPr/>
          </a:p>
        </p:txBody>
      </p:sp>
      <p:pic>
        <p:nvPicPr>
          <p:cNvPr id="152" name="Google Shape;152;p27"/>
          <p:cNvPicPr preferRelativeResize="0"/>
          <p:nvPr/>
        </p:nvPicPr>
        <p:blipFill>
          <a:blip r:embed="rId3">
            <a:alphaModFix/>
          </a:blip>
          <a:stretch>
            <a:fillRect/>
          </a:stretch>
        </p:blipFill>
        <p:spPr>
          <a:xfrm>
            <a:off x="4690700" y="950550"/>
            <a:ext cx="4141599" cy="36183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Simple Codegen example</a:t>
            </a:r>
            <a:endParaRPr/>
          </a:p>
        </p:txBody>
      </p:sp>
      <p:sp>
        <p:nvSpPr>
          <p:cNvPr id="158" name="Google Shape;158;p28"/>
          <p:cNvSpPr txBox="1"/>
          <p:nvPr>
            <p:ph idx="1" type="body"/>
          </p:nvPr>
        </p:nvSpPr>
        <p:spPr>
          <a:xfrm>
            <a:off x="311700" y="1152475"/>
            <a:ext cx="4775100" cy="3478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a:t>98 iterations in the example shown are going to be empty.</a:t>
            </a:r>
            <a:endParaRPr/>
          </a:p>
          <a:p>
            <a:pPr indent="0" lvl="0" marL="0" rtl="0" algn="l">
              <a:spcBef>
                <a:spcPts val="1200"/>
              </a:spcBef>
              <a:spcAft>
                <a:spcPts val="0"/>
              </a:spcAft>
              <a:buNone/>
            </a:pPr>
            <a:r>
              <a:rPr lang="en-GB"/>
              <a:t>Only 2 iteration have some effect.</a:t>
            </a:r>
            <a:endParaRPr/>
          </a:p>
          <a:p>
            <a:pPr indent="0" lvl="0" marL="0" rtl="0" algn="l">
              <a:spcBef>
                <a:spcPts val="1200"/>
              </a:spcBef>
              <a:spcAft>
                <a:spcPts val="0"/>
              </a:spcAft>
              <a:buNone/>
            </a:pPr>
            <a:r>
              <a:rPr lang="en-GB"/>
              <a:t>We can tighten the loop bound as LB=p and UB=p. (we can still do better by eliminating the loop, to be covered later).</a:t>
            </a:r>
            <a:endParaRPr/>
          </a:p>
          <a:p>
            <a:pPr indent="0" lvl="0" marL="0" rtl="0" algn="l">
              <a:spcBef>
                <a:spcPts val="1200"/>
              </a:spcBef>
              <a:spcAft>
                <a:spcPts val="0"/>
              </a:spcAft>
              <a:buNone/>
            </a:pPr>
            <a:r>
              <a:rPr lang="en-GB"/>
              <a:t>Use Fourier-Motzkin to find LB and UB doing appropriate projection of the polyhedron for each statement.</a:t>
            </a:r>
            <a:endParaRPr/>
          </a:p>
          <a:p>
            <a:pPr indent="0" lvl="0" marL="0" rtl="0" algn="l">
              <a:spcBef>
                <a:spcPts val="1200"/>
              </a:spcBef>
              <a:spcAft>
                <a:spcPts val="1200"/>
              </a:spcAft>
              <a:buNone/>
            </a:pPr>
            <a:r>
              <a:t/>
            </a:r>
            <a:endParaRPr/>
          </a:p>
        </p:txBody>
      </p:sp>
      <p:pic>
        <p:nvPicPr>
          <p:cNvPr id="159" name="Google Shape;159;p28"/>
          <p:cNvPicPr preferRelativeResize="0"/>
          <p:nvPr/>
        </p:nvPicPr>
        <p:blipFill>
          <a:blip r:embed="rId3">
            <a:alphaModFix/>
          </a:blip>
          <a:stretch>
            <a:fillRect/>
          </a:stretch>
        </p:blipFill>
        <p:spPr>
          <a:xfrm>
            <a:off x="5405275" y="1170125"/>
            <a:ext cx="3586326" cy="34781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Tightening the loop bounds</a:t>
            </a:r>
            <a:endParaRPr/>
          </a:p>
        </p:txBody>
      </p:sp>
      <p:sp>
        <p:nvSpPr>
          <p:cNvPr id="165" name="Google Shape;165;p29"/>
          <p:cNvSpPr txBox="1"/>
          <p:nvPr>
            <p:ph idx="1" type="body"/>
          </p:nvPr>
        </p:nvSpPr>
        <p:spPr>
          <a:xfrm>
            <a:off x="311700" y="1152475"/>
            <a:ext cx="3919200" cy="38778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GB"/>
              <a:t>Identify the </a:t>
            </a:r>
            <a:r>
              <a:rPr lang="en-GB"/>
              <a:t>constraints</a:t>
            </a:r>
            <a:r>
              <a:rPr lang="en-GB"/>
              <a:t> for s1, s2 and take a union.</a:t>
            </a:r>
            <a:endParaRPr/>
          </a:p>
          <a:p>
            <a:pPr indent="0" lvl="0" marL="0" rtl="0" algn="l">
              <a:spcBef>
                <a:spcPts val="1200"/>
              </a:spcBef>
              <a:spcAft>
                <a:spcPts val="0"/>
              </a:spcAft>
              <a:buNone/>
            </a:pPr>
            <a:r>
              <a:rPr lang="en-GB"/>
              <a:t>Constraints are formed from the various loop bounds and predicate of the statement.</a:t>
            </a:r>
            <a:endParaRPr/>
          </a:p>
          <a:p>
            <a:pPr indent="0" lvl="0" marL="0" rtl="0" algn="l">
              <a:spcBef>
                <a:spcPts val="1200"/>
              </a:spcBef>
              <a:spcAft>
                <a:spcPts val="0"/>
              </a:spcAft>
              <a:buNone/>
            </a:pPr>
            <a:r>
              <a:rPr lang="en-GB"/>
              <a:t>We represent the predicate constraint as a pair of 2 inequalities.</a:t>
            </a:r>
            <a:endParaRPr/>
          </a:p>
          <a:p>
            <a:pPr indent="0" lvl="0" marL="0" rtl="0" algn="l">
              <a:spcBef>
                <a:spcPts val="1200"/>
              </a:spcBef>
              <a:spcAft>
                <a:spcPts val="0"/>
              </a:spcAft>
              <a:buNone/>
            </a:pPr>
            <a:r>
              <a:rPr lang="en-GB"/>
              <a:t>Use Fourier Motzkin to project on any dimension.</a:t>
            </a:r>
            <a:endParaRPr/>
          </a:p>
          <a:p>
            <a:pPr indent="0" lvl="0" marL="0" rtl="0" algn="l">
              <a:spcBef>
                <a:spcPts val="1200"/>
              </a:spcBef>
              <a:spcAft>
                <a:spcPts val="0"/>
              </a:spcAft>
              <a:buNone/>
            </a:pPr>
            <a:r>
              <a:rPr lang="en-GB"/>
              <a:t>After fixing p, we can project remaining dimensions of the polyhedron i,j on i. From it we get the lower and upper bound of i.</a:t>
            </a:r>
            <a:endParaRPr/>
          </a:p>
          <a:p>
            <a:pPr indent="0" lvl="0" marL="0" rtl="0" algn="l">
              <a:spcBef>
                <a:spcPts val="1200"/>
              </a:spcBef>
              <a:spcAft>
                <a:spcPts val="1200"/>
              </a:spcAft>
              <a:buNone/>
            </a:pPr>
            <a:r>
              <a:rPr lang="en-GB"/>
              <a:t>Finally, after fixing p and i, we can project on j to find its upper and lower bound.</a:t>
            </a:r>
            <a:endParaRPr/>
          </a:p>
        </p:txBody>
      </p:sp>
      <p:pic>
        <p:nvPicPr>
          <p:cNvPr id="166" name="Google Shape;166;p29"/>
          <p:cNvPicPr preferRelativeResize="0"/>
          <p:nvPr/>
        </p:nvPicPr>
        <p:blipFill>
          <a:blip r:embed="rId3">
            <a:alphaModFix/>
          </a:blip>
          <a:stretch>
            <a:fillRect/>
          </a:stretch>
        </p:blipFill>
        <p:spPr>
          <a:xfrm>
            <a:off x="5009075" y="1017725"/>
            <a:ext cx="3982524" cy="37508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Tightening loop bounds contd.</a:t>
            </a:r>
            <a:endParaRPr/>
          </a:p>
        </p:txBody>
      </p:sp>
      <p:sp>
        <p:nvSpPr>
          <p:cNvPr id="172" name="Google Shape;172;p30"/>
          <p:cNvSpPr txBox="1"/>
          <p:nvPr>
            <p:ph idx="1" type="body"/>
          </p:nvPr>
        </p:nvSpPr>
        <p:spPr>
          <a:xfrm>
            <a:off x="311700" y="1152475"/>
            <a:ext cx="4513500" cy="370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We compute the bounds applicable for s2 </a:t>
            </a:r>
            <a:r>
              <a:rPr lang="en-GB"/>
              <a:t>similar to s1</a:t>
            </a:r>
            <a:r>
              <a:rPr lang="en-GB"/>
              <a:t>.</a:t>
            </a:r>
            <a:endParaRPr/>
          </a:p>
          <a:p>
            <a:pPr indent="0" lvl="0" marL="0" rtl="0" algn="l">
              <a:spcBef>
                <a:spcPts val="1200"/>
              </a:spcBef>
              <a:spcAft>
                <a:spcPts val="0"/>
              </a:spcAft>
              <a:buNone/>
            </a:pPr>
            <a:r>
              <a:rPr lang="en-GB"/>
              <a:t>We take the union of these 2 polyhedron, result may not be a polyhedron.</a:t>
            </a:r>
            <a:endParaRPr/>
          </a:p>
          <a:p>
            <a:pPr indent="0" lvl="0" marL="0" rtl="0" algn="l">
              <a:spcBef>
                <a:spcPts val="1200"/>
              </a:spcBef>
              <a:spcAft>
                <a:spcPts val="0"/>
              </a:spcAft>
              <a:buNone/>
            </a:pPr>
            <a:r>
              <a:rPr lang="en-GB"/>
              <a:t>We try to find the </a:t>
            </a:r>
            <a:r>
              <a:rPr lang="en-GB"/>
              <a:t>tightest</a:t>
            </a:r>
            <a:r>
              <a:rPr lang="en-GB"/>
              <a:t> polyhedron which encloses the 2 polyhedron.</a:t>
            </a:r>
            <a:endParaRPr/>
          </a:p>
          <a:p>
            <a:pPr indent="0" lvl="0" marL="0" rtl="0" algn="l">
              <a:spcBef>
                <a:spcPts val="1200"/>
              </a:spcBef>
              <a:spcAft>
                <a:spcPts val="1200"/>
              </a:spcAft>
              <a:buNone/>
            </a:pPr>
            <a:r>
              <a:rPr lang="en-GB"/>
              <a:t>Take the more liberal bound on each dimension.</a:t>
            </a:r>
            <a:endParaRPr/>
          </a:p>
        </p:txBody>
      </p:sp>
      <p:pic>
        <p:nvPicPr>
          <p:cNvPr id="173" name="Google Shape;173;p30"/>
          <p:cNvPicPr preferRelativeResize="0"/>
          <p:nvPr/>
        </p:nvPicPr>
        <p:blipFill>
          <a:blip r:embed="rId3">
            <a:alphaModFix/>
          </a:blip>
          <a:stretch>
            <a:fillRect/>
          </a:stretch>
        </p:blipFill>
        <p:spPr>
          <a:xfrm>
            <a:off x="4945400" y="1170125"/>
            <a:ext cx="4046199" cy="34710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200"/>
              <a:t>Algorithm for finding highest ranked synchronization-free affine partition.</a:t>
            </a:r>
            <a:endParaRPr sz="1200"/>
          </a:p>
        </p:txBody>
      </p:sp>
      <p:sp>
        <p:nvSpPr>
          <p:cNvPr id="61" name="Google Shape;61;p14"/>
          <p:cNvSpPr txBox="1"/>
          <p:nvPr>
            <p:ph idx="1" type="body"/>
          </p:nvPr>
        </p:nvSpPr>
        <p:spPr>
          <a:xfrm>
            <a:off x="134825" y="1060175"/>
            <a:ext cx="8878800" cy="3977100"/>
          </a:xfrm>
          <a:prstGeom prst="rect">
            <a:avLst/>
          </a:prstGeom>
          <a:effectLst>
            <a:reflection blurRad="0" dir="5400000" dist="38100" endA="0" fadeDir="5400012" kx="0" rotWithShape="0" algn="bl" stPos="0" sy="-100000" ky="0"/>
          </a:effectLst>
        </p:spPr>
        <p:txBody>
          <a:bodyPr anchorCtr="0" anchor="t" bIns="90000" lIns="91425" spcFirstLastPara="1" rIns="91425" wrap="square" tIns="90000">
            <a:normAutofit/>
          </a:bodyPr>
          <a:lstStyle/>
          <a:p>
            <a:pPr indent="-292100" lvl="0" marL="457200" rtl="0" algn="l">
              <a:spcBef>
                <a:spcPts val="0"/>
              </a:spcBef>
              <a:spcAft>
                <a:spcPts val="0"/>
              </a:spcAft>
              <a:buSzPts val="1000"/>
              <a:buChar char="●"/>
            </a:pPr>
            <a:r>
              <a:rPr lang="en-GB" sz="1000"/>
              <a:t>INPUT : A program with affine array accesses.</a:t>
            </a:r>
            <a:endParaRPr sz="1000"/>
          </a:p>
          <a:p>
            <a:pPr indent="-292100" lvl="0" marL="457200" rtl="0" algn="l">
              <a:spcBef>
                <a:spcPts val="0"/>
              </a:spcBef>
              <a:spcAft>
                <a:spcPts val="0"/>
              </a:spcAft>
              <a:buSzPts val="1000"/>
              <a:buChar char="●"/>
            </a:pPr>
            <a:r>
              <a:rPr lang="en-GB" sz="1000"/>
              <a:t>OUTPUT : A partition.</a:t>
            </a:r>
            <a:endParaRPr sz="1000"/>
          </a:p>
          <a:p>
            <a:pPr indent="-292100" lvl="0" marL="457200" rtl="0" algn="l">
              <a:spcBef>
                <a:spcPts val="0"/>
              </a:spcBef>
              <a:spcAft>
                <a:spcPts val="0"/>
              </a:spcAft>
              <a:buSzPts val="1000"/>
              <a:buChar char="●"/>
            </a:pPr>
            <a:r>
              <a:rPr lang="en-GB" sz="1000"/>
              <a:t>Algorithm : </a:t>
            </a:r>
            <a:endParaRPr sz="1000"/>
          </a:p>
          <a:p>
            <a:pPr indent="-292100" lvl="0" marL="457200" rtl="0" algn="l">
              <a:spcBef>
                <a:spcPts val="0"/>
              </a:spcBef>
              <a:spcAft>
                <a:spcPts val="0"/>
              </a:spcAft>
              <a:buSzPts val="1000"/>
              <a:buChar char="●"/>
            </a:pPr>
            <a:r>
              <a:rPr lang="en-GB" sz="1000"/>
              <a:t>Find all pair of accesses which have data-dependency between them, </a:t>
            </a:r>
            <a:r>
              <a:rPr b="1" i="1" lang="en-GB" sz="1000"/>
              <a:t>F1</a:t>
            </a:r>
            <a:r>
              <a:rPr b="1" lang="en-GB" sz="1000"/>
              <a:t> = &lt;F1, f1, B1, b1&gt;</a:t>
            </a:r>
            <a:r>
              <a:rPr lang="en-GB" sz="1000"/>
              <a:t> in statement s1 nested in d1 loops and </a:t>
            </a:r>
            <a:r>
              <a:rPr b="1" i="1" lang="en-GB" sz="1000"/>
              <a:t>F2</a:t>
            </a:r>
            <a:r>
              <a:rPr b="1" lang="en-GB" sz="1000"/>
              <a:t> = &lt;F2, f2, B2, b2&gt;</a:t>
            </a:r>
            <a:r>
              <a:rPr lang="en-GB" sz="1000"/>
              <a:t> in statement s2 nested in d2 loops.</a:t>
            </a:r>
            <a:endParaRPr sz="1000"/>
          </a:p>
          <a:p>
            <a:pPr indent="-292100" lvl="2" marL="1371600" rtl="0" algn="l">
              <a:spcBef>
                <a:spcPts val="0"/>
              </a:spcBef>
              <a:spcAft>
                <a:spcPts val="0"/>
              </a:spcAft>
              <a:buSzPts val="1000"/>
              <a:buChar char="■"/>
            </a:pPr>
            <a:r>
              <a:rPr lang="en-GB" sz="1000"/>
              <a:t>Let </a:t>
            </a:r>
            <a:r>
              <a:rPr b="1" lang="en-GB" sz="1000"/>
              <a:t>&lt;C1, c1&gt;</a:t>
            </a:r>
            <a:r>
              <a:rPr lang="en-GB" sz="1000"/>
              <a:t> and </a:t>
            </a:r>
            <a:r>
              <a:rPr b="1" lang="en-GB" sz="1000"/>
              <a:t>&lt;C2, c2&gt;</a:t>
            </a:r>
            <a:r>
              <a:rPr lang="en-GB" sz="1000"/>
              <a:t> represent the currently unknown partitions of statements s1 and s2.</a:t>
            </a:r>
            <a:endParaRPr sz="1000"/>
          </a:p>
          <a:p>
            <a:pPr indent="-292100" lvl="2" marL="1371600" rtl="0" algn="l">
              <a:spcBef>
                <a:spcPts val="0"/>
              </a:spcBef>
              <a:spcAft>
                <a:spcPts val="0"/>
              </a:spcAft>
              <a:buSzPts val="1000"/>
              <a:buChar char="■"/>
            </a:pPr>
            <a:r>
              <a:rPr lang="en-GB" sz="1000"/>
              <a:t>The space partition constraints state that :</a:t>
            </a:r>
            <a:endParaRPr sz="1000"/>
          </a:p>
          <a:p>
            <a:pPr indent="-292100" lvl="3" marL="1828800" rtl="0" algn="l">
              <a:spcBef>
                <a:spcPts val="0"/>
              </a:spcBef>
              <a:spcAft>
                <a:spcPts val="0"/>
              </a:spcAft>
              <a:buSzPts val="1000"/>
              <a:buChar char="●"/>
            </a:pPr>
            <a:r>
              <a:rPr lang="en-GB" sz="1000"/>
              <a:t>If : </a:t>
            </a:r>
            <a:r>
              <a:rPr b="1" lang="en-GB" sz="1000"/>
              <a:t>F1i1 + f1 = F2i2 + f2</a:t>
            </a:r>
            <a:endParaRPr b="1" sz="1000"/>
          </a:p>
          <a:p>
            <a:pPr indent="-292100" lvl="3" marL="1828800" rtl="0" algn="l">
              <a:spcBef>
                <a:spcPts val="0"/>
              </a:spcBef>
              <a:spcAft>
                <a:spcPts val="0"/>
              </a:spcAft>
              <a:buSzPts val="1000"/>
              <a:buChar char="●"/>
            </a:pPr>
            <a:r>
              <a:rPr lang="en-GB" sz="1000"/>
              <a:t>then : </a:t>
            </a:r>
            <a:r>
              <a:rPr b="1" lang="en-GB" sz="1000"/>
              <a:t>C1i1 + c1 = C2i2 + c2.</a:t>
            </a:r>
            <a:endParaRPr b="1" sz="1000"/>
          </a:p>
          <a:p>
            <a:pPr indent="-292100" lvl="0" marL="457200" rtl="0" algn="l">
              <a:spcBef>
                <a:spcPts val="0"/>
              </a:spcBef>
              <a:spcAft>
                <a:spcPts val="0"/>
              </a:spcAft>
              <a:buSzPts val="1000"/>
              <a:buChar char="●"/>
            </a:pPr>
            <a:r>
              <a:rPr lang="en-GB" sz="1000"/>
              <a:t>For each pair of dependent accesses, we reduce the number of unknowns in the index vectors.</a:t>
            </a:r>
            <a:endParaRPr sz="1000"/>
          </a:p>
          <a:p>
            <a:pPr indent="0" lvl="0" marL="457200" rtl="0" algn="l">
              <a:spcBef>
                <a:spcPts val="1200"/>
              </a:spcBef>
              <a:spcAft>
                <a:spcPts val="0"/>
              </a:spcAft>
              <a:buNone/>
            </a:pPr>
            <a:r>
              <a:rPr lang="en-GB" sz="1000"/>
              <a:t>Fi + f is same vector as </a:t>
            </a:r>
            <a:endParaRPr b="1" sz="1000"/>
          </a:p>
          <a:p>
            <a:pPr indent="0" lvl="0" marL="914400" rtl="0" algn="l">
              <a:spcBef>
                <a:spcPts val="1200"/>
              </a:spcBef>
              <a:spcAft>
                <a:spcPts val="1200"/>
              </a:spcAft>
              <a:buNone/>
            </a:pPr>
            <a:r>
              <a:t/>
            </a:r>
            <a:endParaRPr b="1" sz="1000"/>
          </a:p>
        </p:txBody>
      </p:sp>
      <p:pic>
        <p:nvPicPr>
          <p:cNvPr id="62" name="Google Shape;62;p14"/>
          <p:cNvPicPr preferRelativeResize="0"/>
          <p:nvPr/>
        </p:nvPicPr>
        <p:blipFill>
          <a:blip r:embed="rId3">
            <a:alphaModFix/>
          </a:blip>
          <a:stretch>
            <a:fillRect/>
          </a:stretch>
        </p:blipFill>
        <p:spPr>
          <a:xfrm>
            <a:off x="1142900" y="3428100"/>
            <a:ext cx="2376400" cy="427750"/>
          </a:xfrm>
          <a:prstGeom prst="rect">
            <a:avLst/>
          </a:prstGeom>
          <a:noFill/>
          <a:ln>
            <a:noFill/>
          </a:ln>
        </p:spPr>
      </p:pic>
      <p:pic>
        <p:nvPicPr>
          <p:cNvPr id="63" name="Google Shape;63;p14"/>
          <p:cNvPicPr preferRelativeResize="0"/>
          <p:nvPr/>
        </p:nvPicPr>
        <p:blipFill>
          <a:blip r:embed="rId4">
            <a:alphaModFix/>
          </a:blip>
          <a:stretch>
            <a:fillRect/>
          </a:stretch>
        </p:blipFill>
        <p:spPr>
          <a:xfrm>
            <a:off x="2182925" y="3010675"/>
            <a:ext cx="689525" cy="295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Algorithm (contd.)</a:t>
            </a:r>
            <a:endParaRPr/>
          </a:p>
        </p:txBody>
      </p:sp>
      <p:sp>
        <p:nvSpPr>
          <p:cNvPr id="69" name="Google Shape;69;p15"/>
          <p:cNvSpPr txBox="1"/>
          <p:nvPr>
            <p:ph idx="1" type="body"/>
          </p:nvPr>
        </p:nvSpPr>
        <p:spPr>
          <a:xfrm>
            <a:off x="311700" y="1152475"/>
            <a:ext cx="8520600" cy="3743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1000"/>
              <a:t>We use Gaussian elimination to </a:t>
            </a:r>
            <a:r>
              <a:rPr lang="en-GB" sz="1000"/>
              <a:t>eliminate</a:t>
            </a:r>
            <a:r>
              <a:rPr lang="en-GB" sz="1000"/>
              <a:t> as many variables as possible until we are left with only variables that cannot be eliminated</a:t>
            </a:r>
            <a:r>
              <a:rPr lang="en-GB" sz="1000"/>
              <a:t>.</a:t>
            </a:r>
            <a:endParaRPr sz="1000"/>
          </a:p>
          <a:p>
            <a:pPr indent="0" lvl="0" marL="457200" rtl="0" algn="l">
              <a:spcBef>
                <a:spcPts val="1200"/>
              </a:spcBef>
              <a:spcAft>
                <a:spcPts val="0"/>
              </a:spcAft>
              <a:buNone/>
            </a:pPr>
            <a:r>
              <a:rPr lang="en-GB" sz="1000"/>
              <a:t>The resulting solution will have the form : </a:t>
            </a:r>
            <a:endParaRPr sz="1000"/>
          </a:p>
          <a:p>
            <a:pPr indent="0" lvl="0" marL="457200" rtl="0" algn="l">
              <a:spcBef>
                <a:spcPts val="1200"/>
              </a:spcBef>
              <a:spcAft>
                <a:spcPts val="0"/>
              </a:spcAft>
              <a:buNone/>
            </a:pPr>
            <a:r>
              <a:t/>
            </a:r>
            <a:endParaRPr/>
          </a:p>
          <a:p>
            <a:pPr indent="0" lvl="0" marL="457200" rtl="0" algn="l">
              <a:spcBef>
                <a:spcPts val="1200"/>
              </a:spcBef>
              <a:spcAft>
                <a:spcPts val="0"/>
              </a:spcAft>
              <a:buNone/>
            </a:pPr>
            <a:r>
              <a:rPr lang="en-GB" sz="1000"/>
              <a:t>Where U is an upper-triangular matrix and t is a vector of free variables.	 </a:t>
            </a:r>
            <a:endParaRPr sz="1000"/>
          </a:p>
          <a:p>
            <a:pPr indent="0" lvl="0" marL="457200" rtl="0" algn="l">
              <a:spcBef>
                <a:spcPts val="1200"/>
              </a:spcBef>
              <a:spcAft>
                <a:spcPts val="0"/>
              </a:spcAft>
              <a:buNone/>
            </a:pPr>
            <a:r>
              <a:rPr lang="en-GB" sz="1000"/>
              <a:t>Substituting the vector (i1, i2, 1) in above, we can write the constraints on the partition as :</a:t>
            </a:r>
            <a:endParaRPr sz="1000"/>
          </a:p>
          <a:p>
            <a:pPr indent="0" lvl="0" marL="914400" rtl="0" algn="l">
              <a:spcBef>
                <a:spcPts val="1200"/>
              </a:spcBef>
              <a:spcAft>
                <a:spcPts val="0"/>
              </a:spcAft>
              <a:buNone/>
            </a:pPr>
            <a:r>
              <a:t/>
            </a:r>
            <a:endParaRPr sz="1000"/>
          </a:p>
          <a:p>
            <a:pPr indent="0" lvl="0" marL="914400" rtl="0" algn="l">
              <a:spcBef>
                <a:spcPts val="1200"/>
              </a:spcBef>
              <a:spcAft>
                <a:spcPts val="0"/>
              </a:spcAft>
              <a:buNone/>
            </a:pPr>
            <a:r>
              <a:t/>
            </a:r>
            <a:endParaRPr sz="1000"/>
          </a:p>
          <a:p>
            <a:pPr indent="0" lvl="0" marL="0" rtl="0" algn="l">
              <a:spcBef>
                <a:spcPts val="1200"/>
              </a:spcBef>
              <a:spcAft>
                <a:spcPts val="0"/>
              </a:spcAft>
              <a:buNone/>
            </a:pPr>
            <a:r>
              <a:rPr lang="en-GB" sz="1000"/>
              <a:t>The above equations hold for all combinations of t if :</a:t>
            </a:r>
            <a:endParaRPr sz="1000"/>
          </a:p>
          <a:p>
            <a:pPr indent="0" lvl="0" marL="0" rtl="0" algn="l">
              <a:spcBef>
                <a:spcPts val="1200"/>
              </a:spcBef>
              <a:spcAft>
                <a:spcPts val="0"/>
              </a:spcAft>
              <a:buNone/>
            </a:pPr>
            <a:r>
              <a:rPr lang="en-GB" sz="1000"/>
              <a:t>	</a:t>
            </a:r>
            <a:endParaRPr sz="1000"/>
          </a:p>
          <a:p>
            <a:pPr indent="0" lvl="0" marL="0" rtl="0" algn="l">
              <a:spcBef>
                <a:spcPts val="1200"/>
              </a:spcBef>
              <a:spcAft>
                <a:spcPts val="0"/>
              </a:spcAft>
              <a:buNone/>
            </a:pPr>
            <a:r>
              <a:t/>
            </a:r>
            <a:endParaRPr sz="1000"/>
          </a:p>
          <a:p>
            <a:pPr indent="0" lvl="0" marL="0" rtl="0" algn="l">
              <a:spcBef>
                <a:spcPts val="1200"/>
              </a:spcBef>
              <a:spcAft>
                <a:spcPts val="1200"/>
              </a:spcAft>
              <a:buNone/>
            </a:pPr>
            <a:r>
              <a:rPr lang="en-GB" sz="1000"/>
              <a:t>We can rewrite these equations in the form Ax = 0, where x is a vector of all the unknown coefficients of the affine partitions.</a:t>
            </a:r>
            <a:endParaRPr sz="1000"/>
          </a:p>
        </p:txBody>
      </p:sp>
      <p:pic>
        <p:nvPicPr>
          <p:cNvPr id="70" name="Google Shape;70;p15"/>
          <p:cNvPicPr preferRelativeResize="0"/>
          <p:nvPr/>
        </p:nvPicPr>
        <p:blipFill>
          <a:blip r:embed="rId3">
            <a:alphaModFix/>
          </a:blip>
          <a:stretch>
            <a:fillRect/>
          </a:stretch>
        </p:blipFill>
        <p:spPr>
          <a:xfrm>
            <a:off x="3739400" y="1516325"/>
            <a:ext cx="1227222" cy="572700"/>
          </a:xfrm>
          <a:prstGeom prst="rect">
            <a:avLst/>
          </a:prstGeom>
          <a:noFill/>
          <a:ln>
            <a:noFill/>
          </a:ln>
        </p:spPr>
      </p:pic>
      <p:pic>
        <p:nvPicPr>
          <p:cNvPr id="71" name="Google Shape;71;p15"/>
          <p:cNvPicPr preferRelativeResize="0"/>
          <p:nvPr/>
        </p:nvPicPr>
        <p:blipFill>
          <a:blip r:embed="rId4">
            <a:alphaModFix/>
          </a:blip>
          <a:stretch>
            <a:fillRect/>
          </a:stretch>
        </p:blipFill>
        <p:spPr>
          <a:xfrm>
            <a:off x="1539100" y="2917150"/>
            <a:ext cx="2161100" cy="428400"/>
          </a:xfrm>
          <a:prstGeom prst="rect">
            <a:avLst/>
          </a:prstGeom>
          <a:noFill/>
          <a:ln>
            <a:noFill/>
          </a:ln>
        </p:spPr>
      </p:pic>
      <p:pic>
        <p:nvPicPr>
          <p:cNvPr id="72" name="Google Shape;72;p15"/>
          <p:cNvPicPr preferRelativeResize="0"/>
          <p:nvPr/>
        </p:nvPicPr>
        <p:blipFill>
          <a:blip r:embed="rId5">
            <a:alphaModFix/>
          </a:blip>
          <a:stretch>
            <a:fillRect/>
          </a:stretch>
        </p:blipFill>
        <p:spPr>
          <a:xfrm>
            <a:off x="859900" y="3921800"/>
            <a:ext cx="1857375" cy="228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E.g to show sample U and t</a:t>
            </a:r>
            <a:endParaRPr/>
          </a:p>
        </p:txBody>
      </p:sp>
      <p:sp>
        <p:nvSpPr>
          <p:cNvPr id="78" name="Google Shape;78;p16"/>
          <p:cNvSpPr txBox="1"/>
          <p:nvPr>
            <p:ph idx="1" type="body"/>
          </p:nvPr>
        </p:nvSpPr>
        <p:spPr>
          <a:xfrm>
            <a:off x="311700" y="1152475"/>
            <a:ext cx="46611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Say F1 has axes [i, 2j], F2 has axes [i, j] and difference of the 2 additive constants evaluates to [0, 1].</a:t>
            </a:r>
            <a:endParaRPr/>
          </a:p>
          <a:p>
            <a:pPr indent="0" lvl="0" marL="0" rtl="0" algn="l">
              <a:spcBef>
                <a:spcPts val="1200"/>
              </a:spcBef>
              <a:spcAft>
                <a:spcPts val="0"/>
              </a:spcAft>
              <a:buNone/>
            </a:pPr>
            <a:r>
              <a:rPr lang="en-GB"/>
              <a:t>4 unknowns i,j, i’,j’ and 2 linearly independent equations on those 4 unknowns.</a:t>
            </a:r>
            <a:endParaRPr/>
          </a:p>
          <a:p>
            <a:pPr indent="0" lvl="0" marL="0" rtl="0" algn="l">
              <a:spcBef>
                <a:spcPts val="1200"/>
              </a:spcBef>
              <a:spcAft>
                <a:spcPts val="0"/>
              </a:spcAft>
              <a:buNone/>
            </a:pPr>
            <a:r>
              <a:rPr lang="en-GB"/>
              <a:t>Therefore degree of freedom remaining is 4-2 = 2.</a:t>
            </a:r>
            <a:endParaRPr/>
          </a:p>
          <a:p>
            <a:pPr indent="0" lvl="0" marL="0" rtl="0" algn="l">
              <a:spcBef>
                <a:spcPts val="1200"/>
              </a:spcBef>
              <a:spcAft>
                <a:spcPts val="1200"/>
              </a:spcAft>
              <a:buNone/>
            </a:pPr>
            <a:r>
              <a:t/>
            </a:r>
            <a:endParaRPr/>
          </a:p>
        </p:txBody>
      </p:sp>
      <p:pic>
        <p:nvPicPr>
          <p:cNvPr id="79" name="Google Shape;79;p16"/>
          <p:cNvPicPr preferRelativeResize="0"/>
          <p:nvPr/>
        </p:nvPicPr>
        <p:blipFill>
          <a:blip r:embed="rId3">
            <a:alphaModFix/>
          </a:blip>
          <a:stretch>
            <a:fillRect/>
          </a:stretch>
        </p:blipFill>
        <p:spPr>
          <a:xfrm>
            <a:off x="5344425" y="1170125"/>
            <a:ext cx="3647176" cy="3398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E.g continued</a:t>
            </a:r>
            <a:endParaRPr/>
          </a:p>
        </p:txBody>
      </p:sp>
      <p:sp>
        <p:nvSpPr>
          <p:cNvPr id="85" name="Google Shape;85;p17"/>
          <p:cNvSpPr txBox="1"/>
          <p:nvPr>
            <p:ph idx="1" type="body"/>
          </p:nvPr>
        </p:nvSpPr>
        <p:spPr>
          <a:xfrm>
            <a:off x="311700" y="1152475"/>
            <a:ext cx="3837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We want to write (i, j, i’, j’) in terms of U and t(t1, t2). </a:t>
            </a:r>
            <a:endParaRPr/>
          </a:p>
          <a:p>
            <a:pPr indent="0" lvl="0" marL="0" rtl="0" algn="l">
              <a:spcBef>
                <a:spcPts val="1200"/>
              </a:spcBef>
              <a:spcAft>
                <a:spcPts val="0"/>
              </a:spcAft>
              <a:buNone/>
            </a:pPr>
            <a:r>
              <a:rPr lang="en-GB"/>
              <a:t>We are able to write the iteration indices in terms of only 2 free-variables.</a:t>
            </a:r>
            <a:endParaRPr/>
          </a:p>
          <a:p>
            <a:pPr indent="0" lvl="0" marL="0" rtl="0" algn="l">
              <a:spcBef>
                <a:spcPts val="1200"/>
              </a:spcBef>
              <a:spcAft>
                <a:spcPts val="1200"/>
              </a:spcAft>
              <a:buNone/>
            </a:pPr>
            <a:r>
              <a:rPr lang="en-GB"/>
              <a:t>It will help solving the space partition as it will be only 2-D.</a:t>
            </a:r>
            <a:endParaRPr/>
          </a:p>
        </p:txBody>
      </p:sp>
      <p:pic>
        <p:nvPicPr>
          <p:cNvPr id="86" name="Google Shape;86;p17"/>
          <p:cNvPicPr preferRelativeResize="0"/>
          <p:nvPr/>
        </p:nvPicPr>
        <p:blipFill>
          <a:blip r:embed="rId3">
            <a:alphaModFix/>
          </a:blip>
          <a:stretch>
            <a:fillRect/>
          </a:stretch>
        </p:blipFill>
        <p:spPr>
          <a:xfrm>
            <a:off x="4301400" y="1170125"/>
            <a:ext cx="4690201" cy="239153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Algorithm continued</a:t>
            </a:r>
            <a:endParaRPr/>
          </a:p>
        </p:txBody>
      </p:sp>
      <p:sp>
        <p:nvSpPr>
          <p:cNvPr id="92" name="Google Shape;92;p18"/>
          <p:cNvSpPr txBox="1"/>
          <p:nvPr>
            <p:ph idx="1" type="body"/>
          </p:nvPr>
        </p:nvSpPr>
        <p:spPr>
          <a:xfrm>
            <a:off x="311700" y="1152475"/>
            <a:ext cx="4369800" cy="35691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GB"/>
              <a:t>Since the rank of an affine partition is independent of the value of the constant terms in the partition, we eliminate all the unknowns that come from the constant vectors like c1 or c2, thus replacing </a:t>
            </a:r>
            <a:r>
              <a:rPr b="1" lang="en-GB"/>
              <a:t>Ax=0</a:t>
            </a:r>
            <a:r>
              <a:rPr lang="en-GB"/>
              <a:t> by simplified constraints A’x’=0.</a:t>
            </a:r>
            <a:endParaRPr/>
          </a:p>
          <a:p>
            <a:pPr indent="-334327" lvl="0" marL="457200" rtl="0" algn="l">
              <a:spcBef>
                <a:spcPts val="0"/>
              </a:spcBef>
              <a:spcAft>
                <a:spcPts val="0"/>
              </a:spcAft>
              <a:buSzPct val="100000"/>
              <a:buChar char="●"/>
            </a:pPr>
            <a:r>
              <a:rPr lang="en-GB"/>
              <a:t>Find the solutions to </a:t>
            </a:r>
            <a:r>
              <a:rPr b="1" lang="en-GB"/>
              <a:t>A’x’ = 0</a:t>
            </a:r>
            <a:r>
              <a:rPr lang="en-GB"/>
              <a:t>, expressing them as </a:t>
            </a:r>
            <a:r>
              <a:rPr b="1" lang="en-GB"/>
              <a:t>B</a:t>
            </a:r>
            <a:r>
              <a:rPr lang="en-GB"/>
              <a:t>, a set of basis vectors spanning the null space of A’.</a:t>
            </a:r>
            <a:endParaRPr/>
          </a:p>
          <a:p>
            <a:pPr indent="-334327" lvl="0" marL="457200" rtl="0" algn="l">
              <a:spcBef>
                <a:spcPts val="0"/>
              </a:spcBef>
              <a:spcAft>
                <a:spcPts val="0"/>
              </a:spcAft>
              <a:buSzPct val="100000"/>
              <a:buChar char="●"/>
            </a:pPr>
            <a:r>
              <a:rPr lang="en-GB"/>
              <a:t>Find the constant terms. Derive one row of the desired affine partition from each basis vector in B, and derive the constant terms using Ax = 0.</a:t>
            </a:r>
            <a:endParaRPr/>
          </a:p>
        </p:txBody>
      </p:sp>
      <p:pic>
        <p:nvPicPr>
          <p:cNvPr id="93" name="Google Shape;93;p18"/>
          <p:cNvPicPr preferRelativeResize="0"/>
          <p:nvPr/>
        </p:nvPicPr>
        <p:blipFill>
          <a:blip r:embed="rId3">
            <a:alphaModFix/>
          </a:blip>
          <a:stretch>
            <a:fillRect/>
          </a:stretch>
        </p:blipFill>
        <p:spPr>
          <a:xfrm>
            <a:off x="4902375" y="1316025"/>
            <a:ext cx="4098750" cy="33533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2126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en-GB" sz="1800">
                <a:solidFill>
                  <a:schemeClr val="dk2"/>
                </a:solidFill>
              </a:rPr>
              <a:t>                                         </a:t>
            </a:r>
            <a:endParaRPr sz="1800">
              <a:solidFill>
                <a:schemeClr val="dk2"/>
              </a:solidFill>
            </a:endParaRPr>
          </a:p>
          <a:p>
            <a:pPr indent="0" lvl="0" marL="0" rtl="0" algn="l">
              <a:lnSpc>
                <a:spcPct val="115000"/>
              </a:lnSpc>
              <a:spcBef>
                <a:spcPts val="1200"/>
              </a:spcBef>
              <a:spcAft>
                <a:spcPts val="0"/>
              </a:spcAft>
              <a:buNone/>
            </a:pPr>
            <a:r>
              <a:t/>
            </a:r>
            <a:endParaRPr sz="1800">
              <a:solidFill>
                <a:schemeClr val="dk2"/>
              </a:solidFill>
            </a:endParaRPr>
          </a:p>
          <a:p>
            <a:pPr indent="0" lvl="0" marL="0" rtl="0" algn="l">
              <a:lnSpc>
                <a:spcPct val="115000"/>
              </a:lnSpc>
              <a:spcBef>
                <a:spcPts val="1200"/>
              </a:spcBef>
              <a:spcAft>
                <a:spcPts val="0"/>
              </a:spcAft>
              <a:buNone/>
            </a:pPr>
            <a:r>
              <a:t/>
            </a:r>
            <a:endParaRPr sz="1800">
              <a:solidFill>
                <a:schemeClr val="dk2"/>
              </a:solidFill>
            </a:endParaRPr>
          </a:p>
          <a:p>
            <a:pPr indent="0" lvl="0" marL="0" rtl="0" algn="l">
              <a:lnSpc>
                <a:spcPct val="115000"/>
              </a:lnSpc>
              <a:spcBef>
                <a:spcPts val="1200"/>
              </a:spcBef>
              <a:spcAft>
                <a:spcPts val="1200"/>
              </a:spcAft>
              <a:buClr>
                <a:schemeClr val="dk1"/>
              </a:buClr>
              <a:buSzPct val="61111"/>
              <a:buFont typeface="Arial"/>
              <a:buNone/>
            </a:pPr>
            <a:r>
              <a:rPr lang="en-GB" sz="1800">
                <a:solidFill>
                  <a:schemeClr val="dk2"/>
                </a:solidFill>
              </a:rPr>
              <a:t>                                         </a:t>
            </a:r>
            <a:r>
              <a:rPr lang="en-GB" sz="5800">
                <a:solidFill>
                  <a:schemeClr val="dk2"/>
                </a:solidFill>
              </a:rPr>
              <a:t>Lecture 147</a:t>
            </a:r>
            <a:endParaRPr sz="6800"/>
          </a:p>
        </p:txBody>
      </p:sp>
      <p:sp>
        <p:nvSpPr>
          <p:cNvPr id="99" name="Google Shape;99;p19"/>
          <p:cNvSpPr txBox="1"/>
          <p:nvPr>
            <p:ph idx="1" type="body"/>
          </p:nvPr>
        </p:nvSpPr>
        <p:spPr>
          <a:xfrm>
            <a:off x="311700" y="2695550"/>
            <a:ext cx="8520600" cy="1873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                                     A simple code generation Algorithm.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Code generation strategy</a:t>
            </a:r>
            <a:endParaRPr/>
          </a:p>
        </p:txBody>
      </p:sp>
      <p:sp>
        <p:nvSpPr>
          <p:cNvPr id="105" name="Google Shape;105;p20"/>
          <p:cNvSpPr txBox="1"/>
          <p:nvPr>
            <p:ph idx="1" type="body"/>
          </p:nvPr>
        </p:nvSpPr>
        <p:spPr>
          <a:xfrm>
            <a:off x="311700" y="1152475"/>
            <a:ext cx="4860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All iterations that are data-dependent are in inner loops and iterations not having any data dependence are in outer loops.</a:t>
            </a:r>
            <a:endParaRPr/>
          </a:p>
          <a:p>
            <a:pPr indent="-342900" lvl="0" marL="457200" rtl="0" algn="l">
              <a:spcBef>
                <a:spcPts val="0"/>
              </a:spcBef>
              <a:spcAft>
                <a:spcPts val="0"/>
              </a:spcAft>
              <a:buSzPts val="1800"/>
              <a:buChar char="●"/>
            </a:pPr>
            <a:r>
              <a:rPr lang="en-GB"/>
              <a:t>Meaningful from a </a:t>
            </a:r>
            <a:r>
              <a:rPr lang="en-GB"/>
              <a:t>locality</a:t>
            </a:r>
            <a:r>
              <a:rPr lang="en-GB"/>
              <a:t> perspective as reuse distance is less.</a:t>
            </a:r>
            <a:endParaRPr/>
          </a:p>
          <a:p>
            <a:pPr indent="-342900" lvl="0" marL="457200" rtl="0" algn="l">
              <a:spcBef>
                <a:spcPts val="0"/>
              </a:spcBef>
              <a:spcAft>
                <a:spcPts val="0"/>
              </a:spcAft>
              <a:buSzPts val="1800"/>
              <a:buChar char="●"/>
            </a:pPr>
            <a:r>
              <a:rPr lang="en-GB"/>
              <a:t>The generated code is amenable for parallelization across set of processors as well. </a:t>
            </a:r>
            <a:endParaRPr/>
          </a:p>
        </p:txBody>
      </p:sp>
      <p:pic>
        <p:nvPicPr>
          <p:cNvPr id="106" name="Google Shape;106;p20"/>
          <p:cNvPicPr preferRelativeResize="0"/>
          <p:nvPr/>
        </p:nvPicPr>
        <p:blipFill>
          <a:blip r:embed="rId3">
            <a:alphaModFix/>
          </a:blip>
          <a:stretch>
            <a:fillRect/>
          </a:stretch>
        </p:blipFill>
        <p:spPr>
          <a:xfrm>
            <a:off x="5575075" y="1188625"/>
            <a:ext cx="3388900" cy="3282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Code generation strategy</a:t>
            </a:r>
            <a:endParaRPr/>
          </a:p>
        </p:txBody>
      </p:sp>
      <p:sp>
        <p:nvSpPr>
          <p:cNvPr id="112" name="Google Shape;112;p21"/>
          <p:cNvSpPr txBox="1"/>
          <p:nvPr>
            <p:ph idx="1" type="body"/>
          </p:nvPr>
        </p:nvSpPr>
        <p:spPr>
          <a:xfrm>
            <a:off x="311700" y="1152475"/>
            <a:ext cx="4640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(i, j)th iteration of s1 is going to run on processor id evaluated from expression p = i-j-1</a:t>
            </a:r>
            <a:endParaRPr/>
          </a:p>
          <a:p>
            <a:pPr indent="-342900" lvl="0" marL="457200" rtl="0" algn="l">
              <a:spcBef>
                <a:spcPts val="0"/>
              </a:spcBef>
              <a:spcAft>
                <a:spcPts val="0"/>
              </a:spcAft>
              <a:buSzPts val="1800"/>
              <a:buChar char="●"/>
            </a:pPr>
            <a:r>
              <a:rPr lang="en-GB"/>
              <a:t> </a:t>
            </a:r>
            <a:r>
              <a:rPr lang="en-GB"/>
              <a:t>(i, j)th iteration of s2 is going to run on processor id evaluated from expression p = i-j</a:t>
            </a:r>
            <a:endParaRPr/>
          </a:p>
        </p:txBody>
      </p:sp>
      <p:pic>
        <p:nvPicPr>
          <p:cNvPr id="113" name="Google Shape;113;p21"/>
          <p:cNvPicPr preferRelativeResize="0"/>
          <p:nvPr/>
        </p:nvPicPr>
        <p:blipFill>
          <a:blip r:embed="rId3">
            <a:alphaModFix/>
          </a:blip>
          <a:stretch>
            <a:fillRect/>
          </a:stretch>
        </p:blipFill>
        <p:spPr>
          <a:xfrm>
            <a:off x="5187975" y="1336100"/>
            <a:ext cx="3507151" cy="2739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